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3" r:id="rId4"/>
    <p:sldId id="264" r:id="rId5"/>
    <p:sldId id="272" r:id="rId6"/>
    <p:sldId id="265" r:id="rId7"/>
    <p:sldId id="266" r:id="rId8"/>
    <p:sldId id="267" r:id="rId9"/>
    <p:sldId id="268" r:id="rId10"/>
    <p:sldId id="269" r:id="rId11"/>
    <p:sldId id="271" r:id="rId12"/>
  </p:sldIdLst>
  <p:sldSz cx="9144000" cy="5143500" type="screen16x9"/>
  <p:notesSz cx="6858000" cy="9144000"/>
  <p:custDataLst>
    <p:tags r:id="rId1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6" d="100"/>
          <a:sy n="86" d="100"/>
        </p:scale>
        <p:origin x="-810" y="-78"/>
      </p:cViewPr>
      <p:guideLst>
        <p:guide orient="horz" pos="214"/>
        <p:guide orient="horz" pos="3026"/>
        <p:guide orient="horz" pos="1620"/>
        <p:guide pos="2880"/>
        <p:guide pos="5511"/>
        <p:guide pos="2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76917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3645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26257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93262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41943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2670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0018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41115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99859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38276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55508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88998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image" Target="../media/image23.gif"/><Relationship Id="rId7" Type="http://schemas.openxmlformats.org/officeDocument/2006/relationships/image" Target="../media/image27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gif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074" y="339725"/>
            <a:ext cx="8353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2"/>
                </a:solidFill>
              </a:rPr>
              <a:t>Резонанс</a:t>
            </a:r>
            <a:endParaRPr lang="ru-RU" sz="4000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37785" y="2586808"/>
            <a:ext cx="417671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Все перемены в натуре случающиеся, такого суть состояния, что, сколько чего у одного тела отнимается, столько присовокупится к другому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687981" y="4171895"/>
            <a:ext cx="2026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М. В. Ломоносов</a:t>
            </a:r>
            <a:endParaRPr lang="ru-RU" sz="2000" dirty="0"/>
          </a:p>
        </p:txBody>
      </p:sp>
      <p:pic>
        <p:nvPicPr>
          <p:cNvPr id="1026" name="Picture 2" descr="http://ido.tsu.ru/schools/physmat/data/res/mehanika/uchpos/text/7/clip_image186.g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2659"/>
          <a:stretch/>
        </p:blipFill>
        <p:spPr bwMode="auto">
          <a:xfrm>
            <a:off x="1187624" y="2345828"/>
            <a:ext cx="2304256" cy="2592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984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569692" y="0"/>
            <a:ext cx="4574308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603468" y="2041508"/>
                <a:ext cx="3585084" cy="1060483"/>
              </a:xfrm>
              <a:prstGeom prst="rect">
                <a:avLst/>
              </a:prstGeom>
              <a:gradFill flip="none" rotWithShape="1">
                <a:gsLst>
                  <a:gs pos="0">
                    <a:srgbClr val="00B050">
                      <a:tint val="66000"/>
                      <a:satMod val="160000"/>
                    </a:srgbClr>
                  </a:gs>
                  <a:gs pos="50000">
                    <a:srgbClr val="00B050">
                      <a:tint val="44500"/>
                      <a:satMod val="160000"/>
                    </a:srgbClr>
                  </a:gs>
                  <a:gs pos="100000">
                    <a:srgbClr val="00B05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80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8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ru-RU" sz="28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8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𝑇</m:t>
                                  </m:r>
                                </m:den>
                              </m:f>
                              <m: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  <m:r>
                                <a:rPr lang="en-US" sz="2800" i="1" baseline="-2500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ru-RU" sz="28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68" y="2041508"/>
                <a:ext cx="3585084" cy="1060483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Прямоугольник 6"/>
              <p:cNvSpPr/>
              <p:nvPr/>
            </p:nvSpPr>
            <p:spPr>
              <a:xfrm>
                <a:off x="4572002" y="339725"/>
                <a:ext cx="4176711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>
                    <a:solidFill>
                      <a:srgbClr val="C00000"/>
                    </a:solidFill>
                  </a:rPr>
                  <a:t>Амплитуда колебаний </a:t>
                </a:r>
                <a14:m>
                  <m:oMath xmlns:m="http://schemas.openxmlformats.org/officeDocument/2006/math">
                    <m:r>
                      <a:rPr lang="ru-RU" i="1">
                        <a:solidFill>
                          <a:srgbClr val="1F497D"/>
                        </a:solidFill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rgbClr val="1F497D"/>
                        </a:solidFill>
                        <a:latin typeface="Cambria Math"/>
                      </a:rPr>
                      <m:t>𝐴</m:t>
                    </m:r>
                    <m:r>
                      <a:rPr lang="ru-RU" i="1">
                        <a:solidFill>
                          <a:srgbClr val="1F497D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ru-RU" dirty="0">
                    <a:solidFill>
                      <a:prstClr val="black"/>
                    </a:solidFill>
                  </a:rPr>
                  <a:t> — максимальное смещение тела от положения равновесия.</a:t>
                </a:r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2" y="339725"/>
                <a:ext cx="4176711" cy="92333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168" t="-3311" b="-99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Прямая со стрелкой 12"/>
          <p:cNvCxnSpPr/>
          <p:nvPr/>
        </p:nvCxnSpPr>
        <p:spPr>
          <a:xfrm>
            <a:off x="1153067" y="1417462"/>
            <a:ext cx="396660" cy="9409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2017163" y="2987791"/>
            <a:ext cx="576064" cy="6001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3606901" y="2862445"/>
            <a:ext cx="0" cy="725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23375" y="1065171"/>
            <a:ext cx="1259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Амплитуда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49727" y="3587956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Период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44328" y="3568148"/>
            <a:ext cx="1325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Начальная фаза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TextBox 21"/>
              <p:cNvSpPr txBox="1"/>
              <p:nvPr/>
            </p:nvSpPr>
            <p:spPr>
              <a:xfrm>
                <a:off x="4580252" y="3397369"/>
                <a:ext cx="417671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>
                    <a:solidFill>
                      <a:srgbClr val="C00000"/>
                    </a:solidFill>
                  </a:rPr>
                  <a:t>Фаза колебаний </a:t>
                </a:r>
                <a14:m>
                  <m:oMath xmlns:m="http://schemas.openxmlformats.org/officeDocument/2006/math">
                    <m:r>
                      <a:rPr lang="ru-RU" i="1">
                        <a:solidFill>
                          <a:srgbClr val="1F497D"/>
                        </a:solidFill>
                        <a:latin typeface="Cambria Math"/>
                      </a:rPr>
                      <m:t>(</m:t>
                    </m:r>
                    <m:r>
                      <a:rPr lang="ru-RU" i="1">
                        <a:solidFill>
                          <a:srgbClr val="1F497D"/>
                        </a:solidFill>
                        <a:latin typeface="Cambria Math"/>
                        <a:ea typeface="Cambria Math"/>
                      </a:rPr>
                      <m:t>𝜔</m:t>
                    </m:r>
                    <m:r>
                      <a:rPr lang="en-US" i="1">
                        <a:solidFill>
                          <a:srgbClr val="1F497D"/>
                        </a:solidFill>
                        <a:latin typeface="Cambria Math"/>
                        <a:ea typeface="Cambria Math"/>
                      </a:rPr>
                      <m:t>𝑡</m:t>
                    </m:r>
                    <m:r>
                      <a:rPr lang="en-US" i="1">
                        <a:solidFill>
                          <a:srgbClr val="1F497D"/>
                        </a:solidFill>
                        <a:latin typeface="Cambria Math"/>
                        <a:ea typeface="Cambria Math"/>
                      </a:rPr>
                      <m:t>+</m:t>
                    </m:r>
                    <m:r>
                      <a:rPr lang="en-US" i="1">
                        <a:solidFill>
                          <a:srgbClr val="1F497D"/>
                        </a:solidFill>
                        <a:latin typeface="Cambria Math"/>
                        <a:ea typeface="Cambria Math"/>
                      </a:rPr>
                      <m:t>𝜑</m:t>
                    </m:r>
                    <m:r>
                      <a:rPr lang="en-US" i="1" baseline="-25000">
                        <a:solidFill>
                          <a:srgbClr val="1F497D"/>
                        </a:solidFill>
                        <a:latin typeface="Cambria Math"/>
                        <a:ea typeface="Cambria Math"/>
                      </a:rPr>
                      <m:t>0</m:t>
                    </m:r>
                    <m:r>
                      <a:rPr lang="ru-RU" i="1">
                        <a:solidFill>
                          <a:srgbClr val="1F497D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ru-RU" dirty="0">
                    <a:solidFill>
                      <a:prstClr val="black"/>
                    </a:solidFill>
                  </a:rPr>
                  <a:t>— аргумент, который определяет состояние колебательной системы в любой момент времени</a:t>
                </a: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252" y="3397369"/>
                <a:ext cx="4176710" cy="1200329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166" t="-2538" b="-71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Левая фигурная скобка 28"/>
          <p:cNvSpPr/>
          <p:nvPr/>
        </p:nvSpPr>
        <p:spPr>
          <a:xfrm rot="5400000" flipV="1">
            <a:off x="2950710" y="1020641"/>
            <a:ext cx="311955" cy="1778498"/>
          </a:xfrm>
          <a:prstGeom prst="leftBrace">
            <a:avLst>
              <a:gd name="adj1" fmla="val 34358"/>
              <a:gd name="adj2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17437" y="1376125"/>
            <a:ext cx="1778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Фаза колебаний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Прямоугольник 26"/>
              <p:cNvSpPr/>
              <p:nvPr/>
            </p:nvSpPr>
            <p:spPr>
              <a:xfrm>
                <a:off x="4569692" y="1321524"/>
                <a:ext cx="4176711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>
                    <a:solidFill>
                      <a:srgbClr val="C00000"/>
                    </a:solidFill>
                  </a:rPr>
                  <a:t>Период колебаний </a:t>
                </a:r>
                <a14:m>
                  <m:oMath xmlns:m="http://schemas.openxmlformats.org/officeDocument/2006/math">
                    <m:r>
                      <a:rPr lang="ru-RU" i="1">
                        <a:solidFill>
                          <a:srgbClr val="1F497D"/>
                        </a:solidFill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rgbClr val="1F497D"/>
                        </a:solidFill>
                        <a:latin typeface="Cambria Math"/>
                      </a:rPr>
                      <m:t>𝑇</m:t>
                    </m:r>
                    <m:r>
                      <a:rPr lang="ru-RU" i="1">
                        <a:solidFill>
                          <a:srgbClr val="1F497D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ru-RU" dirty="0">
                    <a:solidFill>
                      <a:srgbClr val="1F497D"/>
                    </a:solidFill>
                  </a:rPr>
                  <a:t> </a:t>
                </a:r>
                <a:r>
                  <a:rPr lang="ru-RU" sz="1600" dirty="0">
                    <a:solidFill>
                      <a:prstClr val="black"/>
                    </a:solidFill>
                  </a:rPr>
                  <a:t>— промежуток времени, в течение которого тело совершает одно полное колебание. </a:t>
                </a:r>
                <a:endParaRPr lang="ru-RU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9692" y="1321524"/>
                <a:ext cx="4176711" cy="861774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1314" t="-3546" b="-85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8" name="Прямоугольник 27"/>
              <p:cNvSpPr/>
              <p:nvPr/>
            </p:nvSpPr>
            <p:spPr>
              <a:xfrm>
                <a:off x="4569690" y="2317311"/>
                <a:ext cx="4176713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>
                    <a:solidFill>
                      <a:srgbClr val="C00000"/>
                    </a:solidFill>
                  </a:rPr>
                  <a:t>Частота</a:t>
                </a:r>
                <a:r>
                  <a:rPr lang="en-US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1F497D"/>
                        </a:solidFill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rgbClr val="1F497D"/>
                        </a:solidFill>
                        <a:latin typeface="Cambria Math"/>
                        <a:ea typeface="Cambria Math"/>
                      </a:rPr>
                      <m:t>𝜈</m:t>
                    </m:r>
                    <m:r>
                      <a:rPr lang="en-US" i="1">
                        <a:solidFill>
                          <a:srgbClr val="1F497D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ru-RU" dirty="0">
                    <a:solidFill>
                      <a:srgbClr val="1F497D"/>
                    </a:solidFill>
                  </a:rPr>
                  <a:t> </a:t>
                </a:r>
                <a:r>
                  <a:rPr lang="ru-RU" sz="1600" dirty="0">
                    <a:solidFill>
                      <a:prstClr val="black"/>
                    </a:solidFill>
                  </a:rPr>
                  <a:t>— это величина обратная периоду и равная числу полных колебаний, совершаемых за 1 секунду.</a:t>
                </a:r>
              </a:p>
            </p:txBody>
          </p:sp>
        </mc:Choice>
        <mc:Fallback>
          <p:sp>
            <p:nvSpPr>
              <p:cNvPr id="28" name="Прямоугольник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9690" y="2317311"/>
                <a:ext cx="4176713" cy="861774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l="-1314" t="-3521" b="-774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842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9" grpId="0"/>
      <p:bldP spid="20" grpId="0"/>
      <p:bldP spid="21" grpId="0"/>
      <p:bldP spid="22" grpId="0" animBg="1"/>
      <p:bldP spid="29" grpId="0" animBg="1"/>
      <p:bldP spid="30" grpId="0"/>
      <p:bldP spid="27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573690" y="2571750"/>
            <a:ext cx="41750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Колебания, амплитуда которых со временем уменьшается, </a:t>
            </a:r>
            <a:r>
              <a:rPr lang="ru-RU" sz="2400" dirty="0" smtClean="0"/>
              <a:t>называются </a:t>
            </a:r>
            <a:r>
              <a:rPr lang="ru-RU" sz="2400" dirty="0">
                <a:solidFill>
                  <a:srgbClr val="C00000"/>
                </a:solidFill>
              </a:rPr>
              <a:t>затухающими колебаниями</a:t>
            </a:r>
            <a:r>
              <a:rPr lang="ru-RU" sz="24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3690" y="411510"/>
            <a:ext cx="4180091" cy="21602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599" y="371723"/>
            <a:ext cx="2217537" cy="439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560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1996" y="0"/>
            <a:ext cx="4572004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572000" y="411510"/>
            <a:ext cx="41767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C</a:t>
            </a:r>
            <a:r>
              <a:rPr lang="ru-RU" sz="3200" dirty="0" err="1" smtClean="0"/>
              <a:t>вободные</a:t>
            </a:r>
            <a:r>
              <a:rPr lang="ru-RU" sz="3200" dirty="0" smtClean="0"/>
              <a:t> </a:t>
            </a:r>
            <a:r>
              <a:rPr lang="ru-RU" sz="3200" dirty="0"/>
              <a:t>колебания </a:t>
            </a:r>
            <a:r>
              <a:rPr lang="ru-RU" sz="3200" u="sng" dirty="0"/>
              <a:t>всегда затухают</a:t>
            </a:r>
            <a:r>
              <a:rPr lang="ru-RU" sz="3200" dirty="0"/>
              <a:t> за то или иное время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288" y="1308412"/>
            <a:ext cx="3960440" cy="246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5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1996" y="0"/>
            <a:ext cx="4572004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346690"/>
            <a:ext cx="417671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Колебания, происходящие под действием внешней периодической силы, называются </a:t>
            </a:r>
            <a:r>
              <a:rPr lang="ru-RU" sz="2800" dirty="0">
                <a:solidFill>
                  <a:srgbClr val="C00000"/>
                </a:solidFill>
              </a:rPr>
              <a:t>вынужденными </a:t>
            </a:r>
            <a:r>
              <a:rPr lang="ru-RU" sz="2800" dirty="0" smtClean="0">
                <a:solidFill>
                  <a:srgbClr val="C00000"/>
                </a:solidFill>
              </a:rPr>
              <a:t>колебаниями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287" y="506382"/>
            <a:ext cx="4176711" cy="417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648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288" y="339725"/>
            <a:ext cx="83534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</a:rPr>
              <a:t>Основное отличие вынужденных колебаний от свободных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76723" y="987574"/>
            <a:ext cx="1670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Свободные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79603" y="987574"/>
            <a:ext cx="2084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Вынужденные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449239"/>
            <a:ext cx="3973298" cy="32198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79603" y="1594819"/>
            <a:ext cx="1673528" cy="331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469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31436" y="134254"/>
            <a:ext cx="70694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Основные </a:t>
            </a:r>
            <a:r>
              <a:rPr lang="ru-RU" sz="2400" dirty="0">
                <a:solidFill>
                  <a:srgbClr val="C00000"/>
                </a:solidFill>
              </a:rPr>
              <a:t>характеристики вынужденных колебаний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2083" y="601335"/>
            <a:ext cx="83534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1. Внешнее </a:t>
            </a:r>
            <a:r>
              <a:rPr lang="ru-RU" sz="2000" dirty="0"/>
              <a:t>воздействие навязывает системе свой закон </a:t>
            </a:r>
            <a:r>
              <a:rPr lang="ru-RU" sz="2000" dirty="0" smtClean="0"/>
              <a:t>колебаний.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288" y="2247730"/>
            <a:ext cx="83534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2. Частота </a:t>
            </a:r>
            <a:r>
              <a:rPr lang="ru-RU" sz="2000" dirty="0">
                <a:solidFill>
                  <a:schemeClr val="tx2"/>
                </a:solidFill>
              </a:rPr>
              <a:t>вынужденных колебаний равна частоте изменения вынуж­дающей </a:t>
            </a:r>
            <a:r>
              <a:rPr lang="ru-RU" sz="2000" dirty="0" smtClean="0">
                <a:solidFill>
                  <a:schemeClr val="tx2"/>
                </a:solidFill>
              </a:rPr>
              <a:t>силы</a:t>
            </a:r>
            <a:r>
              <a:rPr lang="ru-RU" sz="2000" dirty="0">
                <a:solidFill>
                  <a:schemeClr val="tx2"/>
                </a:solidFill>
              </a:rPr>
              <a:t>.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906192" y="1434707"/>
                <a:ext cx="29041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𝐹</m:t>
                      </m:r>
                      <m:r>
                        <a:rPr lang="en-US" sz="2000" b="0" i="1" baseline="-2500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000" b="0" i="1" baseline="3000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192" y="1434707"/>
                <a:ext cx="2904137" cy="40011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Стрелка вправо 8"/>
          <p:cNvSpPr/>
          <p:nvPr/>
        </p:nvSpPr>
        <p:spPr>
          <a:xfrm>
            <a:off x="4205356" y="1373839"/>
            <a:ext cx="720080" cy="52184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0" name="Группа 29"/>
          <p:cNvGrpSpPr/>
          <p:nvPr/>
        </p:nvGrpSpPr>
        <p:grpSpPr>
          <a:xfrm>
            <a:off x="5255139" y="922642"/>
            <a:ext cx="3354888" cy="1325088"/>
            <a:chOff x="5012608" y="1204533"/>
            <a:chExt cx="3354888" cy="1325088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8049588" y="1945632"/>
                  <a:ext cx="317908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latin typeface="Cambria Math"/>
                          </a:rPr>
                          <m:t>𝑡</m:t>
                        </m:r>
                      </m:oMath>
                    </m:oMathPara>
                  </a14:m>
                  <a:endParaRPr lang="ru-RU" sz="1600" dirty="0"/>
                </a:p>
              </p:txBody>
            </p:sp>
          </mc:Choice>
          <mc:Fallback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49588" y="1945632"/>
                  <a:ext cx="317908" cy="338554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5076056" y="1888141"/>
                  <a:ext cx="34496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</a:rPr>
                          <m:t>0</m:t>
                        </m:r>
                      </m:oMath>
                    </m:oMathPara>
                  </a14:m>
                  <a:endParaRPr lang="ru-RU" sz="1600" dirty="0"/>
                </a:p>
              </p:txBody>
            </p:sp>
          </mc:Choice>
          <mc:Fallback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6056" y="1888141"/>
                  <a:ext cx="344966" cy="338554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8" name="Группа 27"/>
            <p:cNvGrpSpPr/>
            <p:nvPr/>
          </p:nvGrpSpPr>
          <p:grpSpPr>
            <a:xfrm>
              <a:off x="5148061" y="1322354"/>
              <a:ext cx="3074301" cy="1207267"/>
              <a:chOff x="4954083" y="1491631"/>
              <a:chExt cx="3074301" cy="1207267"/>
            </a:xfrm>
          </p:grpSpPr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4389" t="27423" r="8408" b="9721"/>
              <a:stretch/>
            </p:blipFill>
            <p:spPr bwMode="auto">
              <a:xfrm>
                <a:off x="5148061" y="1543087"/>
                <a:ext cx="2707549" cy="10286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21" name="Группа 20"/>
              <p:cNvGrpSpPr/>
              <p:nvPr/>
            </p:nvGrpSpPr>
            <p:grpSpPr>
              <a:xfrm>
                <a:off x="4954083" y="1491631"/>
                <a:ext cx="3074301" cy="1207267"/>
                <a:chOff x="3873966" y="1584190"/>
                <a:chExt cx="3074301" cy="1207267"/>
              </a:xfrm>
            </p:grpSpPr>
            <p:cxnSp>
              <p:nvCxnSpPr>
                <p:cNvPr id="18" name="Прямая со стрелкой 17"/>
                <p:cNvCxnSpPr/>
                <p:nvPr/>
              </p:nvCxnSpPr>
              <p:spPr>
                <a:xfrm flipV="1">
                  <a:off x="4067944" y="1584190"/>
                  <a:ext cx="0" cy="1207267"/>
                </a:xfrm>
                <a:prstGeom prst="straightConnector1">
                  <a:avLst/>
                </a:prstGeom>
                <a:ln w="12700"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Прямая со стрелкой 19"/>
                <p:cNvCxnSpPr/>
                <p:nvPr/>
              </p:nvCxnSpPr>
              <p:spPr>
                <a:xfrm>
                  <a:off x="3873966" y="2207467"/>
                  <a:ext cx="3074301" cy="1"/>
                </a:xfrm>
                <a:prstGeom prst="straightConnector1">
                  <a:avLst/>
                </a:prstGeom>
                <a:ln w="12700"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5012608" y="1204533"/>
                  <a:ext cx="34637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</a:rPr>
                          <m:t>𝑥</m:t>
                        </m:r>
                      </m:oMath>
                    </m:oMathPara>
                  </a14:m>
                  <a:endParaRPr lang="ru-RU" sz="1600" dirty="0"/>
                </a:p>
              </p:txBody>
            </p:sp>
          </mc:Choice>
          <mc:Fallback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12608" y="1204533"/>
                  <a:ext cx="346377" cy="338554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" name="Прямоугольник 30"/>
          <p:cNvSpPr/>
          <p:nvPr/>
        </p:nvSpPr>
        <p:spPr>
          <a:xfrm>
            <a:off x="382855" y="2898673"/>
            <a:ext cx="8366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3. Между </a:t>
            </a:r>
            <a:r>
              <a:rPr lang="ru-RU" sz="2000" dirty="0"/>
              <a:t>вынужденными колебаниями и колебаниями внешней силы существует разность </a:t>
            </a:r>
            <a:r>
              <a:rPr lang="ru-RU" sz="2000" dirty="0" smtClean="0"/>
              <a:t>фаз.</a:t>
            </a:r>
            <a:endParaRPr lang="ru-RU" sz="2000" dirty="0"/>
          </a:p>
        </p:txBody>
      </p:sp>
      <p:grpSp>
        <p:nvGrpSpPr>
          <p:cNvPr id="34" name="Группа 33"/>
          <p:cNvGrpSpPr/>
          <p:nvPr/>
        </p:nvGrpSpPr>
        <p:grpSpPr>
          <a:xfrm>
            <a:off x="2657184" y="3612737"/>
            <a:ext cx="3816423" cy="1378043"/>
            <a:chOff x="3278625" y="3651870"/>
            <a:chExt cx="3312368" cy="1378043"/>
          </a:xfrm>
        </p:grpSpPr>
        <p:pic>
          <p:nvPicPr>
            <p:cNvPr id="32" name="Рисунок 3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48885" b="35592"/>
            <a:stretch/>
          </p:blipFill>
          <p:spPr>
            <a:xfrm>
              <a:off x="3278625" y="3651870"/>
              <a:ext cx="3312368" cy="1378043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4694671" y="4650860"/>
                  <a:ext cx="35041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sz="1400" i="1" smtClean="0">
                            <a:latin typeface="Cambria Math"/>
                            <a:ea typeface="Cambria Math"/>
                          </a:rPr>
                          <m:t>𝜑</m:t>
                        </m:r>
                      </m:oMath>
                    </m:oMathPara>
                  </a14:m>
                  <a:endParaRPr lang="ru-RU" sz="1400" dirty="0"/>
                </a:p>
              </p:txBody>
            </p:sp>
          </mc:Choice>
          <mc:Fallback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4671" y="4650860"/>
                  <a:ext cx="350417" cy="307777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xmlns="" val="189009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 animBg="1"/>
      <p:bldP spid="9" grpId="0" animBg="1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2958" y="1011342"/>
            <a:ext cx="83387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5. Амплитуда </a:t>
            </a:r>
            <a:r>
              <a:rPr lang="ru-RU" sz="2000" dirty="0"/>
              <a:t>вынужденных колебаний зависит от частоты вынужда­ющего </a:t>
            </a:r>
            <a:r>
              <a:rPr lang="ru-RU" sz="2000" dirty="0" smtClean="0"/>
              <a:t>воздействия.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8247" y="302898"/>
            <a:ext cx="83328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4. Амплитуда </a:t>
            </a:r>
            <a:r>
              <a:rPr lang="ru-RU" sz="2000" dirty="0">
                <a:solidFill>
                  <a:schemeClr val="tx2"/>
                </a:solidFill>
              </a:rPr>
              <a:t>вынужденных колебаний тем больше, чем больше амп­литуда вынуждающей силы.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3425284" y="1519173"/>
                <a:ext cx="22587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dirty="0" smtClean="0"/>
                  <a:t>При</a:t>
                </a:r>
                <a:r>
                  <a:rPr lang="ru-RU" sz="2000" dirty="0" smtClean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ru-RU" sz="200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𝜈</m:t>
                    </m:r>
                    <m:r>
                      <a:rPr lang="ru-RU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 →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𝜈</m:t>
                    </m:r>
                    <m:r>
                      <a:rPr lang="en-US" sz="2000" b="0" i="0" baseline="-25000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0</m:t>
                    </m:r>
                    <m:r>
                      <a:rPr lang="ru-RU" sz="2000" b="0" i="0" baseline="-25000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ru-RU" sz="2000" dirty="0">
                        <a:solidFill>
                          <a:schemeClr val="tx2"/>
                        </a:solidFill>
                        <a:latin typeface="Cambria Math"/>
                      </a:rPr>
                      <m:t>⇒</m:t>
                    </m:r>
                    <m:r>
                      <m:rPr>
                        <m:sty m:val="p"/>
                      </m:rPr>
                      <a:rPr lang="en-US" sz="2000" b="0" i="0" dirty="0" smtClean="0">
                        <a:solidFill>
                          <a:schemeClr val="tx2"/>
                        </a:solidFill>
                        <a:latin typeface="Cambria Math"/>
                      </a:rPr>
                      <m:t>A</m:t>
                    </m:r>
                    <m:r>
                      <a:rPr lang="en-US" sz="2000" b="0" i="1" dirty="0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↑</m:t>
                    </m:r>
                  </m:oMath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5284" y="1519173"/>
                <a:ext cx="2258760" cy="40011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2973" t="-7576" b="-257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Прямоугольник 6"/>
          <p:cNvSpPr/>
          <p:nvPr/>
        </p:nvSpPr>
        <p:spPr>
          <a:xfrm>
            <a:off x="4572000" y="2067694"/>
            <a:ext cx="413196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Явление резкого возрастания амплитуды вынужденных колебаний при приближении частоты вынужденных колебаний к частоте собственных называется </a:t>
            </a:r>
            <a:r>
              <a:rPr lang="ru-RU" sz="2000" dirty="0">
                <a:solidFill>
                  <a:srgbClr val="C00000"/>
                </a:solidFill>
              </a:rPr>
              <a:t>резонансом</a:t>
            </a:r>
            <a:r>
              <a:rPr lang="ru-RU" sz="2000" dirty="0"/>
              <a:t>.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1979712" y="2841224"/>
            <a:ext cx="699489" cy="4839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617297" y="2256449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C00000"/>
                </a:solidFill>
              </a:rPr>
              <a:t>Резонансная кривая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63476" y="4083918"/>
            <a:ext cx="2970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chemeClr val="tx2"/>
                </a:solidFill>
              </a:rPr>
              <a:t>v</a:t>
            </a:r>
            <a:r>
              <a:rPr lang="ru-RU" sz="2000" i="1" dirty="0" smtClean="0"/>
              <a:t> </a:t>
            </a:r>
            <a:r>
              <a:rPr lang="ru-RU" sz="2000" dirty="0" smtClean="0"/>
              <a:t>— резонансная частота.</a:t>
            </a:r>
            <a:endParaRPr lang="ru-RU" sz="20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615" y="1919283"/>
            <a:ext cx="2427682" cy="306059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2679201" y="3264914"/>
                <a:ext cx="15522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𝜈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&gt;</m:t>
                      </m:r>
                      <m:sSub>
                        <m:sSubPr>
                          <m:ctrlPr>
                            <a:rPr lang="ru-RU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𝜈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&gt;</m:t>
                      </m:r>
                      <m:sSub>
                        <m:sSubPr>
                          <m:ctrlPr>
                            <a:rPr lang="ru-RU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𝜈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9201" y="3264914"/>
                <a:ext cx="1552284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8909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 animBg="1"/>
      <p:bldP spid="7" grpId="0"/>
      <p:bldP spid="11" grpId="0"/>
      <p:bldP spid="12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8776" y="234683"/>
            <a:ext cx="2864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Примеры резонанса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9113" y="2884558"/>
            <a:ext cx="1792902" cy="19192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07051" y="2939597"/>
            <a:ext cx="2508336" cy="2057170"/>
          </a:xfrm>
          <a:prstGeom prst="rect">
            <a:avLst/>
          </a:prstGeom>
        </p:spPr>
      </p:pic>
      <p:pic>
        <p:nvPicPr>
          <p:cNvPr id="3077" name="Picture 5" descr="Ребенка, Воды, Черный, Наброски, Рисунок, Уай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50477" y="1241504"/>
            <a:ext cx="2243046" cy="1394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1299"/>
          <a:stretch/>
        </p:blipFill>
        <p:spPr>
          <a:xfrm>
            <a:off x="3501097" y="785557"/>
            <a:ext cx="1587627" cy="10907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97329" y="686880"/>
            <a:ext cx="1923678" cy="19236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92479"/>
            <a:ext cx="2517216" cy="24064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64686" y="2990339"/>
            <a:ext cx="2671420" cy="170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7128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55004" y="0"/>
            <a:ext cx="4588996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36" t="2105" r="1332" b="1999"/>
          <a:stretch/>
        </p:blipFill>
        <p:spPr>
          <a:xfrm>
            <a:off x="800150" y="483518"/>
            <a:ext cx="3204025" cy="20110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93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149" y="2770668"/>
            <a:ext cx="3204025" cy="20090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5776082" y="348040"/>
            <a:ext cx="19303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</a:rPr>
              <a:t>2 февраля 1905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64425" y="783134"/>
            <a:ext cx="41842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Обрушение Египетского моста </a:t>
            </a:r>
            <a:r>
              <a:rPr lang="ru-RU" sz="2000" dirty="0"/>
              <a:t>в Санкт-Петербурге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604751" y="2577936"/>
            <a:ext cx="22729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</a:rPr>
              <a:t>7 ноября 1940 года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555004" y="3190403"/>
            <a:ext cx="42484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Разрушение </a:t>
            </a:r>
            <a:r>
              <a:rPr lang="ru-RU" sz="2000" dirty="0" err="1" smtClean="0"/>
              <a:t>Такомского</a:t>
            </a:r>
            <a:r>
              <a:rPr lang="ru-RU" sz="2000" dirty="0" smtClean="0"/>
              <a:t> моста </a:t>
            </a:r>
            <a:r>
              <a:rPr lang="ru-RU" sz="2000" dirty="0"/>
              <a:t>в США</a:t>
            </a:r>
          </a:p>
        </p:txBody>
      </p:sp>
    </p:spTree>
    <p:extLst>
      <p:ext uri="{BB962C8B-B14F-4D97-AF65-F5344CB8AC3E}">
        <p14:creationId xmlns:p14="http://schemas.microsoft.com/office/powerpoint/2010/main" xmlns="" val="352675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572000" y="2787774"/>
            <a:ext cx="417502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Явление </a:t>
            </a:r>
            <a:r>
              <a:rPr lang="ru-RU" dirty="0"/>
              <a:t>резкого возрастания амплитуды вынужденных колебаний при приближении частоты вынужденных колебаний к частоте собственных называется </a:t>
            </a:r>
            <a:r>
              <a:rPr lang="ru-RU" dirty="0">
                <a:solidFill>
                  <a:srgbClr val="C00000"/>
                </a:solidFill>
              </a:rPr>
              <a:t>резонансом</a:t>
            </a:r>
            <a:r>
              <a:rPr lang="ru-RU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1371421"/>
            <a:ext cx="41929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Колебания, происходящие под действием внешней периодической силы, называются </a:t>
            </a:r>
            <a:r>
              <a:rPr lang="ru-RU" dirty="0">
                <a:solidFill>
                  <a:srgbClr val="C00000"/>
                </a:solidFill>
              </a:rPr>
              <a:t>вынужденными колебаниями</a:t>
            </a:r>
            <a:r>
              <a:rPr lang="ru-RU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339725"/>
            <a:ext cx="41750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Колебания, амплитуда которых со временем уменьшается, </a:t>
            </a:r>
            <a:r>
              <a:rPr lang="ru-RU" dirty="0" smtClean="0"/>
              <a:t>называются </a:t>
            </a:r>
            <a:r>
              <a:rPr lang="ru-RU" dirty="0">
                <a:solidFill>
                  <a:srgbClr val="C00000"/>
                </a:solidFill>
              </a:rPr>
              <a:t>затухающими колебаниями</a:t>
            </a:r>
            <a:r>
              <a:rPr lang="ru-RU" dirty="0"/>
              <a:t>.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2243964" y="2841224"/>
            <a:ext cx="671852" cy="6635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17297" y="2256449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C00000"/>
                </a:solidFill>
              </a:rPr>
              <a:t>Резонансная кривая</a:t>
            </a:r>
            <a:endParaRPr lang="ru-RU" sz="1600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490593"/>
            <a:ext cx="2604512" cy="32835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1492978" y="-852784"/>
            <a:ext cx="1971585" cy="418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733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2dd62e8f64f99ad638b78508fed738ca2d09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227</Words>
  <Application>Microsoft Office PowerPoint</Application>
  <PresentationFormat>Экран (16:9)</PresentationFormat>
  <Paragraphs>43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SPecialiST RePack &amp; SanBuild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52</cp:revision>
  <dcterms:created xsi:type="dcterms:W3CDTF">2013-11-19T03:59:35Z</dcterms:created>
  <dcterms:modified xsi:type="dcterms:W3CDTF">2016-09-26T15:11:59Z</dcterms:modified>
</cp:coreProperties>
</file>